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handoutMasterIdLst>
    <p:handoutMasterId r:id="rId16"/>
  </p:handoutMasterIdLst>
  <p:sldIdLst>
    <p:sldId id="282" r:id="rId5"/>
    <p:sldId id="274" r:id="rId6"/>
    <p:sldId id="288" r:id="rId7"/>
    <p:sldId id="284" r:id="rId8"/>
    <p:sldId id="261" r:id="rId9"/>
    <p:sldId id="258" r:id="rId10"/>
    <p:sldId id="290" r:id="rId11"/>
    <p:sldId id="287" r:id="rId12"/>
    <p:sldId id="289"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8" autoAdjust="0"/>
    <p:restoredTop sz="94607" autoAdjust="0"/>
  </p:normalViewPr>
  <p:slideViewPr>
    <p:cSldViewPr snapToGrid="0">
      <p:cViewPr varScale="1">
        <p:scale>
          <a:sx n="105" d="100"/>
          <a:sy n="105" d="100"/>
        </p:scale>
        <p:origin x="60" y="300"/>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3/13/2020</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3/13/2020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dirty="0"/>
          </a:p>
        </p:txBody>
      </p:sp>
    </p:spTree>
    <p:extLst>
      <p:ext uri="{BB962C8B-B14F-4D97-AF65-F5344CB8AC3E}">
        <p14:creationId xmlns:p14="http://schemas.microsoft.com/office/powerpoint/2010/main" val="4006247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dirty="0"/>
          </a:p>
        </p:txBody>
      </p:sp>
    </p:spTree>
    <p:extLst>
      <p:ext uri="{BB962C8B-B14F-4D97-AF65-F5344CB8AC3E}">
        <p14:creationId xmlns:p14="http://schemas.microsoft.com/office/powerpoint/2010/main" val="7833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6</a:t>
            </a:fld>
            <a:endParaRPr lang="en-US" noProof="0" dirty="0"/>
          </a:p>
        </p:txBody>
      </p:sp>
    </p:spTree>
    <p:extLst>
      <p:ext uri="{BB962C8B-B14F-4D97-AF65-F5344CB8AC3E}">
        <p14:creationId xmlns:p14="http://schemas.microsoft.com/office/powerpoint/2010/main" val="181778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10</a:t>
            </a:fld>
            <a:endParaRPr lang="en-US" noProof="0" dirty="0"/>
          </a:p>
        </p:txBody>
      </p:sp>
    </p:spTree>
    <p:extLst>
      <p:ext uri="{BB962C8B-B14F-4D97-AF65-F5344CB8AC3E}">
        <p14:creationId xmlns:p14="http://schemas.microsoft.com/office/powerpoint/2010/main" val="384069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svg"/><Relationship Id="rId12" Type="http://schemas.openxmlformats.org/officeDocument/2006/relationships/hyperlink" Target="https://profiles.generalassemb.ly/profiles/mark-anthony-duero"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A5C3FC9-2DD4-42A2-8AF5-1774DE1A4DE2}"/>
              </a:ext>
            </a:extLst>
          </p:cNvPr>
          <p:cNvPicPr>
            <a:picLocks noChangeAspect="1"/>
          </p:cNvPicPr>
          <p:nvPr/>
        </p:nvPicPr>
        <p:blipFill>
          <a:blip r:embed="rId4"/>
          <a:stretch>
            <a:fillRect/>
          </a:stretch>
        </p:blipFill>
        <p:spPr>
          <a:xfrm>
            <a:off x="0" y="0"/>
            <a:ext cx="6335999" cy="6853882"/>
          </a:xfrm>
          <a:prstGeom prst="rect">
            <a:avLst/>
          </a:prstGeom>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6336000" y="0"/>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70152F-4BDD-EA4D-B3D1-E9A87974CFC0}"/>
              </a:ext>
            </a:extLst>
          </p:cNvPr>
          <p:cNvSpPr txBox="1"/>
          <p:nvPr/>
        </p:nvSpPr>
        <p:spPr bwMode="gray">
          <a:xfrm>
            <a:off x="6433189" y="2694701"/>
            <a:ext cx="3298967" cy="369332"/>
          </a:xfrm>
          <a:prstGeom prst="rect">
            <a:avLst/>
          </a:prstGeom>
          <a:noFill/>
        </p:spPr>
        <p:txBody>
          <a:bodyPr wrap="square" rtlCol="0">
            <a:spAutoFit/>
          </a:bodyPr>
          <a:lstStyle/>
          <a:p>
            <a:pPr>
              <a:lnSpc>
                <a:spcPct val="90000"/>
              </a:lnSpc>
            </a:pPr>
            <a:r>
              <a:rPr lang="en-US" sz="2000" b="1" noProof="1">
                <a:gradFill>
                  <a:gsLst>
                    <a:gs pos="0">
                      <a:schemeClr val="accent1"/>
                    </a:gs>
                    <a:gs pos="51300">
                      <a:schemeClr val="accent2"/>
                    </a:gs>
                    <a:gs pos="100000">
                      <a:schemeClr val="accent3"/>
                    </a:gs>
                  </a:gsLst>
                  <a:lin ang="0" scaled="0"/>
                </a:gradFill>
              </a:rPr>
              <a:t>A capstone presentation</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p:txBody>
          <a:bodyPr/>
          <a:lstStyle/>
          <a:p>
            <a:r>
              <a:rPr lang="en-US" dirty="0"/>
              <a:t>Credit Card Fraud Detection</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76800"/>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p:txBody>
          <a:bodyPr/>
          <a:lstStyle/>
          <a:p>
            <a:r>
              <a:rPr lang="en-US" dirty="0"/>
              <a:t>Mark Anthony Duero</a:t>
            </a:r>
          </a:p>
        </p:txBody>
      </p:sp>
    </p:spTree>
    <p:extLst>
      <p:ext uri="{BB962C8B-B14F-4D97-AF65-F5344CB8AC3E}">
        <p14:creationId xmlns:p14="http://schemas.microsoft.com/office/powerpoint/2010/main" val="29419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A group of people in a room through a glass wall">
            <a:extLst>
              <a:ext uri="{FF2B5EF4-FFF2-40B4-BE49-F238E27FC236}">
                <a16:creationId xmlns:a16="http://schemas.microsoft.com/office/drawing/2014/main" id="{AC966987-B293-404A-BBED-86957A060395}"/>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786563"/>
          </a:xfrm>
        </p:spPr>
      </p:pic>
      <p:sp>
        <p:nvSpPr>
          <p:cNvPr id="32" name="Rectangle 31">
            <a:extLst>
              <a:ext uri="{FF2B5EF4-FFF2-40B4-BE49-F238E27FC236}">
                <a16:creationId xmlns:a16="http://schemas.microsoft.com/office/drawing/2014/main" id="{A851B3CA-790D-465D-9B97-AA9876E357B9}"/>
              </a:ext>
              <a:ext uri="{C183D7F6-B498-43B3-948B-1728B52AA6E4}">
                <adec:decorative xmlns:adec="http://schemas.microsoft.com/office/drawing/2017/decorative" val="1"/>
              </a:ext>
            </a:extLst>
          </p:cNvPr>
          <p:cNvSpPr/>
          <p:nvPr/>
        </p:nvSpPr>
        <p:spPr>
          <a:xfrm>
            <a:off x="6335999"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5C12D97-9EB3-9E46-86D3-3A2CA06C20D2}"/>
              </a:ext>
            </a:extLst>
          </p:cNvPr>
          <p:cNvSpPr txBox="1"/>
          <p:nvPr/>
        </p:nvSpPr>
        <p:spPr bwMode="gray">
          <a:xfrm>
            <a:off x="6433190" y="2409694"/>
            <a:ext cx="3093869" cy="341632"/>
          </a:xfrm>
          <a:prstGeom prst="rect">
            <a:avLst/>
          </a:prstGeom>
          <a:noFill/>
        </p:spPr>
        <p:txBody>
          <a:bodyPr wrap="square" rtlCol="0">
            <a:spAutoFit/>
          </a:bodyPr>
          <a:lstStyle/>
          <a:p>
            <a:pPr>
              <a:lnSpc>
                <a:spcPct val="90000"/>
              </a:lnSpc>
            </a:pPr>
            <a:r>
              <a:rPr lang="en-US" b="1" dirty="0">
                <a:gradFill>
                  <a:gsLst>
                    <a:gs pos="0">
                      <a:schemeClr val="accent1"/>
                    </a:gs>
                    <a:gs pos="51300">
                      <a:schemeClr val="accent2"/>
                    </a:gs>
                    <a:gs pos="100000">
                      <a:schemeClr val="accent3"/>
                    </a:gs>
                  </a:gsLst>
                  <a:lin ang="0" scaled="0"/>
                </a:gradFill>
              </a:rPr>
              <a:t>A Capstone presentation</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p:txBody>
          <a:bodyPr/>
          <a:lstStyle/>
          <a:p>
            <a:r>
              <a:rPr lang="en-US" dirty="0"/>
              <a:t>Thank You</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48225"/>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pic>
        <p:nvPicPr>
          <p:cNvPr id="21" name="Graphic 20" descr="User" title="Icon - Presenter Name">
            <a:extLst>
              <a:ext uri="{FF2B5EF4-FFF2-40B4-BE49-F238E27FC236}">
                <a16:creationId xmlns:a16="http://schemas.microsoft.com/office/drawing/2014/main" id="{97242EBD-470B-4FB1-9B4C-E6DCB282152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82150" y="5034270"/>
            <a:ext cx="218900" cy="218900"/>
          </a:xfrm>
          <a:prstGeom prst="rect">
            <a:avLst/>
          </a:prstGeom>
        </p:spPr>
      </p:pic>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p:txBody>
          <a:bodyPr/>
          <a:lstStyle/>
          <a:p>
            <a:r>
              <a:rPr lang="en-US" dirty="0"/>
              <a:t>Mark Anthony Duero</a:t>
            </a:r>
          </a:p>
        </p:txBody>
      </p:sp>
      <p:pic>
        <p:nvPicPr>
          <p:cNvPr id="25" name="Graphic 24" descr="Smart Phone" title="Icon - Presenter Phone Number">
            <a:extLst>
              <a:ext uri="{FF2B5EF4-FFF2-40B4-BE49-F238E27FC236}">
                <a16:creationId xmlns:a16="http://schemas.microsoft.com/office/drawing/2014/main" id="{B1BC719A-AAF0-4DB7-9856-CF7AC6A9880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82150" y="5388742"/>
            <a:ext cx="218900" cy="218900"/>
          </a:xfrm>
          <a:prstGeom prst="rect">
            <a:avLst/>
          </a:prstGeom>
        </p:spPr>
      </p:pic>
      <p:sp>
        <p:nvSpPr>
          <p:cNvPr id="18" name="Text Placeholder 17">
            <a:extLst>
              <a:ext uri="{FF2B5EF4-FFF2-40B4-BE49-F238E27FC236}">
                <a16:creationId xmlns:a16="http://schemas.microsoft.com/office/drawing/2014/main" id="{31CED8F1-B63A-4FD2-9699-34AD761A8805}"/>
              </a:ext>
            </a:extLst>
          </p:cNvPr>
          <p:cNvSpPr>
            <a:spLocks noGrp="1"/>
          </p:cNvSpPr>
          <p:nvPr>
            <p:ph type="body" sz="quarter" idx="12"/>
          </p:nvPr>
        </p:nvSpPr>
        <p:spPr bwMode="gray">
          <a:xfrm>
            <a:off x="6905625" y="5412943"/>
            <a:ext cx="3206750" cy="247650"/>
          </a:xfrm>
        </p:spPr>
        <p:txBody>
          <a:bodyPr/>
          <a:lstStyle/>
          <a:p>
            <a:r>
              <a:rPr lang="en-US" dirty="0"/>
              <a:t>0423781887</a:t>
            </a:r>
          </a:p>
        </p:txBody>
      </p:sp>
      <p:pic>
        <p:nvPicPr>
          <p:cNvPr id="23" name="Graphic 22" descr="Envelope" title="Icon Presenter Email">
            <a:extLst>
              <a:ext uri="{FF2B5EF4-FFF2-40B4-BE49-F238E27FC236}">
                <a16:creationId xmlns:a16="http://schemas.microsoft.com/office/drawing/2014/main" id="{D99072B1-8690-4652-9009-362F46A213C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582150" y="5780263"/>
            <a:ext cx="218900" cy="218900"/>
          </a:xfrm>
          <a:prstGeom prst="rect">
            <a:avLst/>
          </a:prstGeom>
        </p:spPr>
      </p:pic>
      <p:sp>
        <p:nvSpPr>
          <p:cNvPr id="19" name="Text Placeholder 18">
            <a:extLst>
              <a:ext uri="{FF2B5EF4-FFF2-40B4-BE49-F238E27FC236}">
                <a16:creationId xmlns:a16="http://schemas.microsoft.com/office/drawing/2014/main" id="{E48632CD-1506-46F5-A0DE-640903269D93}"/>
              </a:ext>
            </a:extLst>
          </p:cNvPr>
          <p:cNvSpPr>
            <a:spLocks noGrp="1"/>
          </p:cNvSpPr>
          <p:nvPr>
            <p:ph type="body" sz="quarter" idx="13"/>
          </p:nvPr>
        </p:nvSpPr>
        <p:spPr bwMode="gray">
          <a:xfrm>
            <a:off x="6905625" y="5768111"/>
            <a:ext cx="3206750" cy="247650"/>
          </a:xfrm>
        </p:spPr>
        <p:txBody>
          <a:bodyPr/>
          <a:lstStyle/>
          <a:p>
            <a:r>
              <a:rPr lang="en-US" dirty="0"/>
              <a:t>andreibenj@gmail.com</a:t>
            </a:r>
          </a:p>
        </p:txBody>
      </p:sp>
      <p:pic>
        <p:nvPicPr>
          <p:cNvPr id="17" name="Graphic 16" descr="World">
            <a:extLst>
              <a:ext uri="{FF2B5EF4-FFF2-40B4-BE49-F238E27FC236}">
                <a16:creationId xmlns:a16="http://schemas.microsoft.com/office/drawing/2014/main" id="{67AFAC0E-54F2-8843-9BDA-C965BFBBFBF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582150" y="6123279"/>
            <a:ext cx="231342" cy="231342"/>
          </a:xfrm>
          <a:prstGeom prst="rect">
            <a:avLst/>
          </a:prstGeom>
        </p:spPr>
      </p:pic>
      <p:sp>
        <p:nvSpPr>
          <p:cNvPr id="26" name="Text Placeholder 18">
            <a:extLst>
              <a:ext uri="{FF2B5EF4-FFF2-40B4-BE49-F238E27FC236}">
                <a16:creationId xmlns:a16="http://schemas.microsoft.com/office/drawing/2014/main" id="{2EA3E05A-60C4-CD45-A7AC-1F20F4D95F6A}"/>
              </a:ext>
            </a:extLst>
          </p:cNvPr>
          <p:cNvSpPr txBox="1">
            <a:spLocks/>
          </p:cNvSpPr>
          <p:nvPr/>
        </p:nvSpPr>
        <p:spPr bwMode="gray">
          <a:xfrm>
            <a:off x="6905625" y="6123279"/>
            <a:ext cx="3206750"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hlinkClick r:id="rId12"/>
              </a:rPr>
              <a:t>https://profiles.generalassemb.ly/profiles/mark-anthony-duero</a:t>
            </a:r>
            <a:endParaRPr lang="en-US" dirty="0"/>
          </a:p>
        </p:txBody>
      </p:sp>
    </p:spTree>
    <p:extLst>
      <p:ext uri="{BB962C8B-B14F-4D97-AF65-F5344CB8AC3E}">
        <p14:creationId xmlns:p14="http://schemas.microsoft.com/office/powerpoint/2010/main" val="16856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p:txBody>
          <a:bodyPr/>
          <a:lstStyle/>
          <a:p>
            <a:r>
              <a:rPr lang="en-US" dirty="0"/>
              <a:t>The Problem</a:t>
            </a:r>
          </a:p>
        </p:txBody>
      </p:sp>
      <p:pic>
        <p:nvPicPr>
          <p:cNvPr id="17" name="Picture Placeholder 16" descr="Laptop half open">
            <a:extLst>
              <a:ext uri="{FF2B5EF4-FFF2-40B4-BE49-F238E27FC236}">
                <a16:creationId xmlns:a16="http://schemas.microsoft.com/office/drawing/2014/main" id="{6449BBFB-CA06-403B-A774-11459956BDA0}"/>
              </a:ext>
            </a:extLst>
          </p:cNvPr>
          <p:cNvPicPr>
            <a:picLocks noGrp="1" noChangeAspect="1"/>
          </p:cNvPicPr>
          <p:nvPr>
            <p:ph type="pic" sz="quarter" idx="41"/>
          </p:nvPr>
        </p:nvPicPr>
        <p:blipFill rotWithShape="1">
          <a:blip r:embed="rId3" cstate="screen">
            <a:extLst>
              <a:ext uri="{28A0092B-C50C-407E-A947-70E740481C1C}">
                <a14:useLocalDpi xmlns:a14="http://schemas.microsoft.com/office/drawing/2010/main"/>
              </a:ext>
            </a:extLst>
          </a:blip>
          <a:srcRect/>
          <a:stretch/>
        </p:blipFill>
        <p:spPr>
          <a:xfrm>
            <a:off x="431800" y="1735138"/>
            <a:ext cx="1979613" cy="1981200"/>
          </a:xfrm>
        </p:spPr>
      </p:pic>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p:txBody>
          <a:bodyPr/>
          <a:lstStyle/>
          <a:p>
            <a:r>
              <a:rPr lang="en-US" dirty="0"/>
              <a:t>Credit Card Fraud</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611413" y="4484234"/>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CE675343-79F8-46AA-B56E-932984AB75EE}"/>
              </a:ext>
            </a:extLst>
          </p:cNvPr>
          <p:cNvSpPr>
            <a:spLocks noGrp="1"/>
          </p:cNvSpPr>
          <p:nvPr>
            <p:ph type="body" sz="quarter" idx="18"/>
          </p:nvPr>
        </p:nvSpPr>
        <p:spPr/>
        <p:txBody>
          <a:bodyPr/>
          <a:lstStyle/>
          <a:p>
            <a:endParaRPr lang="en-US" dirty="0"/>
          </a:p>
        </p:txBody>
      </p:sp>
      <p:pic>
        <p:nvPicPr>
          <p:cNvPr id="39" name="Picture Placeholder 38" descr="Woman looking puzzled while looking at a screen">
            <a:extLst>
              <a:ext uri="{FF2B5EF4-FFF2-40B4-BE49-F238E27FC236}">
                <a16:creationId xmlns:a16="http://schemas.microsoft.com/office/drawing/2014/main" id="{0DDAC36A-574D-4761-9BCF-874D3C265750}"/>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a:ext>
            </a:extLst>
          </a:blip>
          <a:srcRect/>
          <a:stretch/>
        </p:blipFill>
        <p:spPr>
          <a:xfrm>
            <a:off x="2771850" y="1735138"/>
            <a:ext cx="1979613" cy="1981200"/>
          </a:xfrm>
        </p:spPr>
      </p:pic>
      <p:sp>
        <p:nvSpPr>
          <p:cNvPr id="7" name="Text Placeholder 6">
            <a:extLst>
              <a:ext uri="{FF2B5EF4-FFF2-40B4-BE49-F238E27FC236}">
                <a16:creationId xmlns:a16="http://schemas.microsoft.com/office/drawing/2014/main" id="{1806F98B-6BF9-4D0F-B7E7-561F064602FD}"/>
              </a:ext>
            </a:extLst>
          </p:cNvPr>
          <p:cNvSpPr>
            <a:spLocks noGrp="1"/>
          </p:cNvSpPr>
          <p:nvPr>
            <p:ph type="body" sz="quarter" idx="33"/>
          </p:nvPr>
        </p:nvSpPr>
        <p:spPr/>
        <p:txBody>
          <a:bodyPr/>
          <a:lstStyle/>
          <a:p>
            <a:r>
              <a:rPr lang="en-US" dirty="0"/>
              <a:t>Client Frustration</a:t>
            </a:r>
          </a:p>
        </p:txBody>
      </p:sp>
      <p:cxnSp>
        <p:nvCxnSpPr>
          <p:cNvPr id="21" name="Straight Connector 20">
            <a:extLst>
              <a:ext uri="{FF2B5EF4-FFF2-40B4-BE49-F238E27FC236}">
                <a16:creationId xmlns:a16="http://schemas.microsoft.com/office/drawing/2014/main" id="{5A0322F4-E79A-4E4D-98CA-2DC1692F90C3}"/>
              </a:ext>
              <a:ext uri="{C183D7F6-B498-43B3-948B-1728B52AA6E4}">
                <adec:decorative xmlns:adec="http://schemas.microsoft.com/office/drawing/2017/decorative" val="1"/>
              </a:ext>
            </a:extLst>
          </p:cNvPr>
          <p:cNvCxnSpPr>
            <a:cxnSpLocks/>
          </p:cNvCxnSpPr>
          <p:nvPr/>
        </p:nvCxnSpPr>
        <p:spPr>
          <a:xfrm>
            <a:off x="2861850" y="4484234"/>
            <a:ext cx="18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3694D25-DE51-4F33-9ED7-7D9F4891DD93}"/>
              </a:ext>
            </a:extLst>
          </p:cNvPr>
          <p:cNvSpPr>
            <a:spLocks noGrp="1"/>
          </p:cNvSpPr>
          <p:nvPr>
            <p:ph type="body" sz="quarter" idx="34"/>
          </p:nvPr>
        </p:nvSpPr>
        <p:spPr>
          <a:xfrm>
            <a:off x="2771850" y="4605832"/>
            <a:ext cx="1980000" cy="720000"/>
          </a:xfrm>
        </p:spPr>
        <p:txBody>
          <a:bodyPr/>
          <a:lstStyle/>
          <a:p>
            <a:endParaRPr lang="en-US" dirty="0"/>
          </a:p>
        </p:txBody>
      </p:sp>
      <p:pic>
        <p:nvPicPr>
          <p:cNvPr id="43" name="Picture Placeholder 42" descr="Desk from top with someone tapping on a mobile phone">
            <a:extLst>
              <a:ext uri="{FF2B5EF4-FFF2-40B4-BE49-F238E27FC236}">
                <a16:creationId xmlns:a16="http://schemas.microsoft.com/office/drawing/2014/main" id="{3A7E12C8-81B9-4B69-8557-9B66C1AD1251}"/>
              </a:ext>
            </a:extLst>
          </p:cNvPr>
          <p:cNvPicPr>
            <a:picLocks noGrp="1" noChangeAspect="1"/>
          </p:cNvPicPr>
          <p:nvPr>
            <p:ph type="pic" sz="quarter" idx="43"/>
          </p:nvPr>
        </p:nvPicPr>
        <p:blipFill rotWithShape="1">
          <a:blip r:embed="rId5" cstate="screen">
            <a:extLst>
              <a:ext uri="{28A0092B-C50C-407E-A947-70E740481C1C}">
                <a14:useLocalDpi xmlns:a14="http://schemas.microsoft.com/office/drawing/2010/main"/>
              </a:ext>
            </a:extLst>
          </a:blip>
          <a:srcRect/>
          <a:stretch/>
        </p:blipFill>
        <p:spPr>
          <a:xfrm>
            <a:off x="5112287" y="1735138"/>
            <a:ext cx="1979613" cy="1981200"/>
          </a:xfrm>
        </p:spPr>
      </p:pic>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p:txBody>
          <a:bodyPr/>
          <a:lstStyle/>
          <a:p>
            <a:r>
              <a:rPr lang="en-US" dirty="0"/>
              <a:t>Chargeback</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5201900" y="4484234"/>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CC804944-6423-4C0F-ABB0-9CF01A05FD92}"/>
              </a:ext>
            </a:extLst>
          </p:cNvPr>
          <p:cNvSpPr>
            <a:spLocks noGrp="1"/>
          </p:cNvSpPr>
          <p:nvPr>
            <p:ph type="body" sz="quarter" idx="36"/>
          </p:nvPr>
        </p:nvSpPr>
        <p:spPr>
          <a:xfrm>
            <a:off x="5111900" y="4605832"/>
            <a:ext cx="1980000" cy="720000"/>
          </a:xfrm>
        </p:spPr>
        <p:txBody>
          <a:bodyPr/>
          <a:lstStyle/>
          <a:p>
            <a:endParaRPr lang="en-US" dirty="0"/>
          </a:p>
        </p:txBody>
      </p:sp>
      <p:pic>
        <p:nvPicPr>
          <p:cNvPr id="71" name="Picture Placeholder 70" descr="Microchip pins">
            <a:extLst>
              <a:ext uri="{FF2B5EF4-FFF2-40B4-BE49-F238E27FC236}">
                <a16:creationId xmlns:a16="http://schemas.microsoft.com/office/drawing/2014/main" id="{C698E7AD-8D61-4952-9F38-6E6313EE4B05}"/>
              </a:ext>
            </a:extLst>
          </p:cNvPr>
          <p:cNvPicPr>
            <a:picLocks noGrp="1" noChangeAspect="1"/>
          </p:cNvPicPr>
          <p:nvPr>
            <p:ph type="pic" sz="quarter" idx="44"/>
          </p:nvPr>
        </p:nvPicPr>
        <p:blipFill>
          <a:blip r:embed="rId6" cstate="screen">
            <a:extLst>
              <a:ext uri="{28A0092B-C50C-407E-A947-70E740481C1C}">
                <a14:useLocalDpi xmlns:a14="http://schemas.microsoft.com/office/drawing/2010/main"/>
              </a:ext>
            </a:extLst>
          </a:blip>
          <a:srcRect/>
          <a:stretch>
            <a:fillRect/>
          </a:stretch>
        </p:blipFill>
        <p:spPr/>
      </p:pic>
      <p:sp>
        <p:nvSpPr>
          <p:cNvPr id="11" name="Text Placeholder 10">
            <a:extLst>
              <a:ext uri="{FF2B5EF4-FFF2-40B4-BE49-F238E27FC236}">
                <a16:creationId xmlns:a16="http://schemas.microsoft.com/office/drawing/2014/main" id="{3BF93F76-B979-4659-9F60-ADD378371A4D}"/>
              </a:ext>
            </a:extLst>
          </p:cNvPr>
          <p:cNvSpPr>
            <a:spLocks noGrp="1"/>
          </p:cNvSpPr>
          <p:nvPr>
            <p:ph type="body" sz="quarter" idx="37"/>
          </p:nvPr>
        </p:nvSpPr>
        <p:spPr/>
        <p:txBody>
          <a:bodyPr/>
          <a:lstStyle/>
          <a:p>
            <a:r>
              <a:rPr lang="en-US" dirty="0"/>
              <a:t>Slow process</a:t>
            </a:r>
          </a:p>
        </p:txBody>
      </p:sp>
      <p:cxnSp>
        <p:nvCxnSpPr>
          <p:cNvPr id="23" name="Straight Connector 22">
            <a:extLst>
              <a:ext uri="{FF2B5EF4-FFF2-40B4-BE49-F238E27FC236}">
                <a16:creationId xmlns:a16="http://schemas.microsoft.com/office/drawing/2014/main" id="{8C3BE7D2-4C35-4BA9-9A98-1A6E17A84A71}"/>
              </a:ext>
              <a:ext uri="{C183D7F6-B498-43B3-948B-1728B52AA6E4}">
                <adec:decorative xmlns:adec="http://schemas.microsoft.com/office/drawing/2017/decorative" val="1"/>
              </a:ext>
            </a:extLst>
          </p:cNvPr>
          <p:cNvCxnSpPr>
            <a:cxnSpLocks/>
          </p:cNvCxnSpPr>
          <p:nvPr/>
        </p:nvCxnSpPr>
        <p:spPr>
          <a:xfrm>
            <a:off x="7541950" y="4484234"/>
            <a:ext cx="1800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179E7FC2-4098-49F6-8F55-7D42A85A40B6}"/>
              </a:ext>
            </a:extLst>
          </p:cNvPr>
          <p:cNvSpPr>
            <a:spLocks noGrp="1"/>
          </p:cNvSpPr>
          <p:nvPr>
            <p:ph type="body" sz="quarter" idx="38"/>
          </p:nvPr>
        </p:nvSpPr>
        <p:spPr>
          <a:xfrm>
            <a:off x="7451950" y="4605832"/>
            <a:ext cx="1980000" cy="720000"/>
          </a:xfrm>
        </p:spPr>
        <p:txBody>
          <a:bodyPr/>
          <a:lstStyle/>
          <a:p>
            <a:endParaRPr lang="en-US" dirty="0"/>
          </a:p>
        </p:txBody>
      </p:sp>
      <p:pic>
        <p:nvPicPr>
          <p:cNvPr id="63" name="Picture Placeholder 62" descr="Tablet with screenshot of analytics">
            <a:extLst>
              <a:ext uri="{FF2B5EF4-FFF2-40B4-BE49-F238E27FC236}">
                <a16:creationId xmlns:a16="http://schemas.microsoft.com/office/drawing/2014/main" id="{DA70A5B7-C485-42A2-BB9D-2180002A6220}"/>
              </a:ext>
            </a:extLst>
          </p:cNvPr>
          <p:cNvPicPr>
            <a:picLocks noGrp="1" noChangeAspect="1"/>
          </p:cNvPicPr>
          <p:nvPr>
            <p:ph type="pic" sz="quarter" idx="45"/>
          </p:nvPr>
        </p:nvPicPr>
        <p:blipFill>
          <a:blip r:embed="rId7" cstate="screen">
            <a:extLst>
              <a:ext uri="{28A0092B-C50C-407E-A947-70E740481C1C}">
                <a14:useLocalDpi xmlns:a14="http://schemas.microsoft.com/office/drawing/2010/main"/>
              </a:ext>
            </a:extLst>
          </a:blip>
          <a:srcRect/>
          <a:stretch>
            <a:fillRect/>
          </a:stretch>
        </p:blipFill>
        <p:spPr/>
      </p:pic>
      <p:sp>
        <p:nvSpPr>
          <p:cNvPr id="13" name="Text Placeholder 12">
            <a:extLst>
              <a:ext uri="{FF2B5EF4-FFF2-40B4-BE49-F238E27FC236}">
                <a16:creationId xmlns:a16="http://schemas.microsoft.com/office/drawing/2014/main" id="{B42EB40D-8479-42AF-A4AE-92D6BE6908B5}"/>
              </a:ext>
            </a:extLst>
          </p:cNvPr>
          <p:cNvSpPr>
            <a:spLocks noGrp="1"/>
          </p:cNvSpPr>
          <p:nvPr>
            <p:ph type="body" sz="quarter" idx="39"/>
          </p:nvPr>
        </p:nvSpPr>
        <p:spPr/>
        <p:txBody>
          <a:bodyPr/>
          <a:lstStyle/>
          <a:p>
            <a:r>
              <a:rPr lang="en-US" dirty="0"/>
              <a:t>Lost trust</a:t>
            </a:r>
          </a:p>
        </p:txBody>
      </p:sp>
      <p:cxnSp>
        <p:nvCxnSpPr>
          <p:cNvPr id="24" name="Straight Connector 23">
            <a:extLst>
              <a:ext uri="{FF2B5EF4-FFF2-40B4-BE49-F238E27FC236}">
                <a16:creationId xmlns:a16="http://schemas.microsoft.com/office/drawing/2014/main" id="{75979D46-D664-4267-B673-E6B048C084A4}"/>
              </a:ext>
              <a:ext uri="{C183D7F6-B498-43B3-948B-1728B52AA6E4}">
                <adec:decorative xmlns:adec="http://schemas.microsoft.com/office/drawing/2017/decorative" val="1"/>
              </a:ext>
            </a:extLst>
          </p:cNvPr>
          <p:cNvCxnSpPr>
            <a:cxnSpLocks/>
          </p:cNvCxnSpPr>
          <p:nvPr/>
        </p:nvCxnSpPr>
        <p:spPr>
          <a:xfrm>
            <a:off x="9882000" y="4484234"/>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1578AB-8F47-4648-B827-D4367249BDBB}"/>
              </a:ext>
            </a:extLst>
          </p:cNvPr>
          <p:cNvSpPr>
            <a:spLocks noGrp="1"/>
          </p:cNvSpPr>
          <p:nvPr>
            <p:ph type="body" sz="quarter" idx="40"/>
          </p:nvPr>
        </p:nvSpPr>
        <p:spPr>
          <a:xfrm>
            <a:off x="9792000" y="4605832"/>
            <a:ext cx="1980000" cy="720000"/>
          </a:xfrm>
        </p:spPr>
        <p:txBody>
          <a:bodyPr/>
          <a:lstStyle/>
          <a:p>
            <a:endParaRPr lang="en-US" dirty="0"/>
          </a:p>
        </p:txBody>
      </p: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2</a:t>
            </a:fld>
            <a:endParaRPr lang="en-US" dirty="0"/>
          </a:p>
        </p:txBody>
      </p:sp>
    </p:spTree>
    <p:extLst>
      <p:ext uri="{BB962C8B-B14F-4D97-AF65-F5344CB8AC3E}">
        <p14:creationId xmlns:p14="http://schemas.microsoft.com/office/powerpoint/2010/main" val="374517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A71570-BD9B-42C8-A30C-963A2CA2A517}"/>
              </a:ext>
            </a:extLst>
          </p:cNvPr>
          <p:cNvSpPr>
            <a:spLocks noGrp="1"/>
          </p:cNvSpPr>
          <p:nvPr>
            <p:ph type="sldNum" sz="quarter" idx="11"/>
          </p:nvPr>
        </p:nvSpPr>
        <p:spPr>
          <a:xfrm>
            <a:off x="11772000" y="6365363"/>
            <a:ext cx="420000" cy="421200"/>
          </a:xfrm>
        </p:spPr>
        <p:txBody>
          <a:bodyPr anchor="ctr">
            <a:normAutofit/>
          </a:bodyPr>
          <a:lstStyle/>
          <a:p>
            <a:pPr>
              <a:spcAft>
                <a:spcPts val="600"/>
              </a:spcAft>
            </a:pPr>
            <a:fld id="{4B73C415-D670-4716-A5EC-CC4D52CA2BAC}" type="slidenum">
              <a:rPr lang="en-US" noProof="0" smtClean="0"/>
              <a:pPr>
                <a:spcAft>
                  <a:spcPts val="600"/>
                </a:spcAft>
              </a:pPr>
              <a:t>3</a:t>
            </a:fld>
            <a:endParaRPr lang="en-US" noProof="0"/>
          </a:p>
        </p:txBody>
      </p:sp>
      <p:sp>
        <p:nvSpPr>
          <p:cNvPr id="37" name="Title 2">
            <a:extLst>
              <a:ext uri="{FF2B5EF4-FFF2-40B4-BE49-F238E27FC236}">
                <a16:creationId xmlns:a16="http://schemas.microsoft.com/office/drawing/2014/main" id="{2D4281AF-0E3B-4439-A5A7-82C655C2DADF}"/>
              </a:ext>
            </a:extLst>
          </p:cNvPr>
          <p:cNvSpPr>
            <a:spLocks noGrp="1"/>
          </p:cNvSpPr>
          <p:nvPr>
            <p:ph type="title"/>
          </p:nvPr>
        </p:nvSpPr>
        <p:spPr>
          <a:xfrm>
            <a:off x="839788" y="457200"/>
            <a:ext cx="3932237" cy="1600200"/>
          </a:xfrm>
        </p:spPr>
        <p:txBody>
          <a:bodyPr/>
          <a:lstStyle/>
          <a:p>
            <a:r>
              <a:rPr lang="en-US" dirty="0"/>
              <a:t>Annual Fraud Statistics</a:t>
            </a:r>
          </a:p>
        </p:txBody>
      </p:sp>
      <p:sp>
        <p:nvSpPr>
          <p:cNvPr id="38" name="Text Placeholder 3">
            <a:extLst>
              <a:ext uri="{FF2B5EF4-FFF2-40B4-BE49-F238E27FC236}">
                <a16:creationId xmlns:a16="http://schemas.microsoft.com/office/drawing/2014/main" id="{4D66DA5A-4385-47FE-9CCB-7A23871BA73A}"/>
              </a:ext>
            </a:extLst>
          </p:cNvPr>
          <p:cNvSpPr>
            <a:spLocks noGrp="1"/>
          </p:cNvSpPr>
          <p:nvPr>
            <p:ph type="body" sz="half" idx="2"/>
          </p:nvPr>
        </p:nvSpPr>
        <p:spPr>
          <a:xfrm>
            <a:off x="839788" y="2057400"/>
            <a:ext cx="3932237" cy="3811588"/>
          </a:xfrm>
        </p:spPr>
        <p:txBody>
          <a:bodyPr/>
          <a:lstStyle/>
          <a:p>
            <a:r>
              <a:rPr lang="en-US" dirty="0"/>
              <a:t>Gross fraud losses reached $27.85 billion in 2018, up 16.2% from $23.97 billion in 2017. However, fraud losses per $100 of total sales declined to 6.86¢ from 6.95¢ the prior year.</a:t>
            </a:r>
          </a:p>
        </p:txBody>
      </p:sp>
      <p:pic>
        <p:nvPicPr>
          <p:cNvPr id="20" name="Picture 19">
            <a:extLst>
              <a:ext uri="{FF2B5EF4-FFF2-40B4-BE49-F238E27FC236}">
                <a16:creationId xmlns:a16="http://schemas.microsoft.com/office/drawing/2014/main" id="{F4A3603D-6187-45A1-86C1-4925C0501E6B}"/>
              </a:ext>
            </a:extLst>
          </p:cNvPr>
          <p:cNvPicPr>
            <a:picLocks noChangeAspect="1"/>
          </p:cNvPicPr>
          <p:nvPr/>
        </p:nvPicPr>
        <p:blipFill>
          <a:blip r:embed="rId2"/>
          <a:stretch>
            <a:fillRect/>
          </a:stretch>
        </p:blipFill>
        <p:spPr>
          <a:xfrm>
            <a:off x="5915607" y="119485"/>
            <a:ext cx="5295223" cy="6619029"/>
          </a:xfrm>
          <a:prstGeom prst="rect">
            <a:avLst/>
          </a:prstGeom>
          <a:noFill/>
        </p:spPr>
      </p:pic>
    </p:spTree>
    <p:extLst>
      <p:ext uri="{BB962C8B-B14F-4D97-AF65-F5344CB8AC3E}">
        <p14:creationId xmlns:p14="http://schemas.microsoft.com/office/powerpoint/2010/main" val="249254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ED12C5-FFFC-402E-9499-2EFF458EE59E}"/>
              </a:ext>
            </a:extLst>
          </p:cNvPr>
          <p:cNvSpPr>
            <a:spLocks noGrp="1"/>
          </p:cNvSpPr>
          <p:nvPr>
            <p:ph idx="14"/>
          </p:nvPr>
        </p:nvSpPr>
        <p:spPr/>
        <p:txBody>
          <a:bodyPr/>
          <a:lstStyle/>
          <a:p>
            <a:r>
              <a:rPr lang="en-US" dirty="0"/>
              <a:t>It happens when other people apply for credit or a new credit card in your name.</a:t>
            </a:r>
            <a:endParaRPr lang="en-AU" dirty="0"/>
          </a:p>
        </p:txBody>
      </p:sp>
      <p:sp>
        <p:nvSpPr>
          <p:cNvPr id="3" name="Content Placeholder 2">
            <a:extLst>
              <a:ext uri="{FF2B5EF4-FFF2-40B4-BE49-F238E27FC236}">
                <a16:creationId xmlns:a16="http://schemas.microsoft.com/office/drawing/2014/main" id="{82B0C55A-86D4-478C-8435-12BD04DE0023}"/>
              </a:ext>
            </a:extLst>
          </p:cNvPr>
          <p:cNvSpPr>
            <a:spLocks noGrp="1"/>
          </p:cNvSpPr>
          <p:nvPr>
            <p:ph idx="15"/>
          </p:nvPr>
        </p:nvSpPr>
        <p:spPr/>
        <p:txBody>
          <a:bodyPr/>
          <a:lstStyle/>
          <a:p>
            <a:r>
              <a:rPr lang="en-US" dirty="0"/>
              <a:t>If somebody knows the expiry date and account number of your card, they can commit CNP fraud against you. </a:t>
            </a:r>
            <a:endParaRPr lang="en-AU" dirty="0"/>
          </a:p>
        </p:txBody>
      </p:sp>
      <p:sp>
        <p:nvSpPr>
          <p:cNvPr id="4" name="Content Placeholder 3">
            <a:extLst>
              <a:ext uri="{FF2B5EF4-FFF2-40B4-BE49-F238E27FC236}">
                <a16:creationId xmlns:a16="http://schemas.microsoft.com/office/drawing/2014/main" id="{31CEDE0F-83FC-4891-9B98-22B7EB4A5240}"/>
              </a:ext>
            </a:extLst>
          </p:cNvPr>
          <p:cNvSpPr>
            <a:spLocks noGrp="1"/>
          </p:cNvSpPr>
          <p:nvPr>
            <p:ph idx="16"/>
          </p:nvPr>
        </p:nvSpPr>
        <p:spPr/>
        <p:txBody>
          <a:bodyPr/>
          <a:lstStyle/>
          <a:p>
            <a:r>
              <a:rPr lang="en-US" dirty="0"/>
              <a:t>The card isn’t linked to an account, so the credit card company will not pay for the transaction since they cannot trace it to a specific user.</a:t>
            </a:r>
            <a:endParaRPr lang="en-AU" dirty="0"/>
          </a:p>
        </p:txBody>
      </p:sp>
      <p:sp>
        <p:nvSpPr>
          <p:cNvPr id="5" name="Title 4">
            <a:extLst>
              <a:ext uri="{FF2B5EF4-FFF2-40B4-BE49-F238E27FC236}">
                <a16:creationId xmlns:a16="http://schemas.microsoft.com/office/drawing/2014/main" id="{14A0ED1E-CE79-468B-8FFE-BC360DE8C805}"/>
              </a:ext>
            </a:extLst>
          </p:cNvPr>
          <p:cNvSpPr>
            <a:spLocks noGrp="1"/>
          </p:cNvSpPr>
          <p:nvPr>
            <p:ph type="title"/>
          </p:nvPr>
        </p:nvSpPr>
        <p:spPr/>
        <p:txBody>
          <a:bodyPr/>
          <a:lstStyle/>
          <a:p>
            <a:r>
              <a:rPr lang="en-US" b="1" dirty="0"/>
              <a:t>Common Types Of Credit Card Fraud</a:t>
            </a:r>
            <a:endParaRPr lang="en-AU" dirty="0"/>
          </a:p>
        </p:txBody>
      </p:sp>
      <p:sp>
        <p:nvSpPr>
          <p:cNvPr id="6" name="Content Placeholder 5">
            <a:extLst>
              <a:ext uri="{FF2B5EF4-FFF2-40B4-BE49-F238E27FC236}">
                <a16:creationId xmlns:a16="http://schemas.microsoft.com/office/drawing/2014/main" id="{E1C42B15-4225-4CFB-8E08-75A077EE3F6F}"/>
              </a:ext>
            </a:extLst>
          </p:cNvPr>
          <p:cNvSpPr>
            <a:spLocks noGrp="1"/>
          </p:cNvSpPr>
          <p:nvPr>
            <p:ph idx="1"/>
          </p:nvPr>
        </p:nvSpPr>
        <p:spPr/>
        <p:txBody>
          <a:bodyPr/>
          <a:lstStyle/>
          <a:p>
            <a:r>
              <a:rPr lang="en-AU" dirty="0"/>
              <a:t>Application Fraud</a:t>
            </a:r>
          </a:p>
        </p:txBody>
      </p:sp>
      <p:sp>
        <p:nvSpPr>
          <p:cNvPr id="7" name="Slide Number Placeholder 6">
            <a:extLst>
              <a:ext uri="{FF2B5EF4-FFF2-40B4-BE49-F238E27FC236}">
                <a16:creationId xmlns:a16="http://schemas.microsoft.com/office/drawing/2014/main" id="{097AFEB8-353F-4C47-AC23-DE280B8E34A1}"/>
              </a:ext>
            </a:extLst>
          </p:cNvPr>
          <p:cNvSpPr>
            <a:spLocks noGrp="1"/>
          </p:cNvSpPr>
          <p:nvPr>
            <p:ph type="sldNum" sz="quarter" idx="11"/>
          </p:nvPr>
        </p:nvSpPr>
        <p:spPr/>
        <p:txBody>
          <a:bodyPr/>
          <a:lstStyle/>
          <a:p>
            <a:fld id="{4B73C415-D670-4716-A5EC-CC4D52CA2BAC}" type="slidenum">
              <a:rPr lang="en-US" noProof="0" smtClean="0"/>
              <a:pPr/>
              <a:t>4</a:t>
            </a:fld>
            <a:endParaRPr lang="en-US" noProof="0" dirty="0"/>
          </a:p>
        </p:txBody>
      </p:sp>
      <p:sp>
        <p:nvSpPr>
          <p:cNvPr id="8" name="Content Placeholder 7">
            <a:extLst>
              <a:ext uri="{FF2B5EF4-FFF2-40B4-BE49-F238E27FC236}">
                <a16:creationId xmlns:a16="http://schemas.microsoft.com/office/drawing/2014/main" id="{CB842392-0346-47DD-9401-0BF88416915C}"/>
              </a:ext>
            </a:extLst>
          </p:cNvPr>
          <p:cNvSpPr>
            <a:spLocks noGrp="1"/>
          </p:cNvSpPr>
          <p:nvPr>
            <p:ph idx="12"/>
          </p:nvPr>
        </p:nvSpPr>
        <p:spPr/>
        <p:txBody>
          <a:bodyPr/>
          <a:lstStyle/>
          <a:p>
            <a:r>
              <a:rPr lang="en-US" dirty="0"/>
              <a:t>CNP (Card Not Present) Fraud</a:t>
            </a:r>
            <a:endParaRPr lang="en-AU" dirty="0"/>
          </a:p>
        </p:txBody>
      </p:sp>
      <p:sp>
        <p:nvSpPr>
          <p:cNvPr id="9" name="Content Placeholder 8">
            <a:extLst>
              <a:ext uri="{FF2B5EF4-FFF2-40B4-BE49-F238E27FC236}">
                <a16:creationId xmlns:a16="http://schemas.microsoft.com/office/drawing/2014/main" id="{51913A28-6A77-4CF6-A508-F7376317530B}"/>
              </a:ext>
            </a:extLst>
          </p:cNvPr>
          <p:cNvSpPr>
            <a:spLocks noGrp="1"/>
          </p:cNvSpPr>
          <p:nvPr>
            <p:ph idx="13"/>
          </p:nvPr>
        </p:nvSpPr>
        <p:spPr/>
        <p:txBody>
          <a:bodyPr/>
          <a:lstStyle/>
          <a:p>
            <a:r>
              <a:rPr lang="en-AU" dirty="0"/>
              <a:t>Fake Cards</a:t>
            </a:r>
          </a:p>
        </p:txBody>
      </p:sp>
      <p:sp>
        <p:nvSpPr>
          <p:cNvPr id="10" name="Text Placeholder 9">
            <a:extLst>
              <a:ext uri="{FF2B5EF4-FFF2-40B4-BE49-F238E27FC236}">
                <a16:creationId xmlns:a16="http://schemas.microsoft.com/office/drawing/2014/main" id="{613BEB40-5FB1-465E-96AC-7FC89AF2D2C1}"/>
              </a:ext>
            </a:extLst>
          </p:cNvPr>
          <p:cNvSpPr>
            <a:spLocks noGrp="1"/>
          </p:cNvSpPr>
          <p:nvPr>
            <p:ph type="body" sz="quarter" idx="32"/>
          </p:nvPr>
        </p:nvSpPr>
        <p:spPr/>
        <p:txBody>
          <a:bodyPr/>
          <a:lstStyle/>
          <a:p>
            <a:endParaRPr lang="en-AU"/>
          </a:p>
        </p:txBody>
      </p:sp>
    </p:spTree>
    <p:extLst>
      <p:ext uri="{BB962C8B-B14F-4D97-AF65-F5344CB8AC3E}">
        <p14:creationId xmlns:p14="http://schemas.microsoft.com/office/powerpoint/2010/main" val="1836384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man sitting at his desk with a book in his hand">
            <a:extLst>
              <a:ext uri="{FF2B5EF4-FFF2-40B4-BE49-F238E27FC236}">
                <a16:creationId xmlns:a16="http://schemas.microsoft.com/office/drawing/2014/main" id="{DF80E271-E84B-449B-9CF0-F34E075335A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400541"/>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p:txBody>
          <a:bodyPr/>
          <a:lstStyle/>
          <a:p>
            <a:r>
              <a:rPr lang="en-US" dirty="0"/>
              <a:t>Solution</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a:xfrm>
            <a:off x="680728" y="5657850"/>
            <a:ext cx="5106353" cy="707513"/>
          </a:xfrm>
        </p:spPr>
        <p:txBody>
          <a:bodyPr/>
          <a:lstStyle/>
          <a:p>
            <a:r>
              <a:rPr lang="en-US" dirty="0"/>
              <a:t>Credit card fraud detection with Machine Learning </a:t>
            </a:r>
          </a:p>
        </p:txBody>
      </p:sp>
      <p:sp>
        <p:nvSpPr>
          <p:cNvPr id="30" name="Rectangle 29">
            <a:extLst>
              <a:ext uri="{FF2B5EF4-FFF2-40B4-BE49-F238E27FC236}">
                <a16:creationId xmlns:a16="http://schemas.microsoft.com/office/drawing/2014/main" id="{F1118FF7-90E6-4902-9AEA-B46C89D199FD}"/>
              </a:ext>
            </a:extLst>
          </p:cNvPr>
          <p:cNvSpPr/>
          <p:nvPr/>
        </p:nvSpPr>
        <p:spPr>
          <a:xfrm>
            <a:off x="5984790" y="1071083"/>
            <a:ext cx="6096000" cy="2862322"/>
          </a:xfrm>
          <a:prstGeom prst="rect">
            <a:avLst/>
          </a:prstGeom>
        </p:spPr>
        <p:txBody>
          <a:bodyPr>
            <a:spAutoFit/>
          </a:bodyPr>
          <a:lstStyle/>
          <a:p>
            <a:pPr algn="just"/>
            <a:r>
              <a:rPr lang="en-US" b="1" dirty="0">
                <a:solidFill>
                  <a:srgbClr val="10293F"/>
                </a:solidFill>
                <a:latin typeface="Gilroy-Light"/>
              </a:rPr>
              <a:t>Credit Card Fraud Detection with Machine Learning</a:t>
            </a:r>
            <a:r>
              <a:rPr lang="en-US" dirty="0">
                <a:solidFill>
                  <a:srgbClr val="10293F"/>
                </a:solidFill>
                <a:latin typeface="Gilroy-Light"/>
              </a:rPr>
              <a:t> is a process of data investigation by a Data Science team and the development of a model that will provide the best results in revealing and preventing fraudulent transactions. This is achieved through bringing together all meaningful features of card users’ transactions, such as Date, User Zone, Product Category, Amount, Provider, Client’s Behavioral Patterns, etc. The information is then run through a subtly trained model that finds patterns and rules so that it can classify whether a transaction is fraudulent or legitimate.</a:t>
            </a:r>
            <a:endParaRPr lang="en-AU" dirty="0"/>
          </a:p>
        </p:txBody>
      </p:sp>
    </p:spTree>
    <p:extLst>
      <p:ext uri="{BB962C8B-B14F-4D97-AF65-F5344CB8AC3E}">
        <p14:creationId xmlns:p14="http://schemas.microsoft.com/office/powerpoint/2010/main" val="4126733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218344-56B2-4D7E-A91A-A9A083F4AB5D}"/>
              </a:ext>
            </a:extLst>
          </p:cNvPr>
          <p:cNvSpPr>
            <a:spLocks noGrp="1"/>
          </p:cNvSpPr>
          <p:nvPr>
            <p:ph type="title"/>
          </p:nvPr>
        </p:nvSpPr>
        <p:spPr/>
        <p:txBody>
          <a:bodyPr/>
          <a:lstStyle/>
          <a:p>
            <a:r>
              <a:rPr lang="en-US" sz="2400" dirty="0"/>
              <a:t>ML Credit Card Fraud Detection vs Conventional Fraud Detection</a:t>
            </a:r>
          </a:p>
        </p:txBody>
      </p:sp>
      <p:sp>
        <p:nvSpPr>
          <p:cNvPr id="45" name="Rectangle 44">
            <a:extLst>
              <a:ext uri="{FF2B5EF4-FFF2-40B4-BE49-F238E27FC236}">
                <a16:creationId xmlns:a16="http://schemas.microsoft.com/office/drawing/2014/main" id="{E80DC6FE-D11C-4C20-A51D-98443F5F4672}"/>
              </a:ext>
              <a:ext uri="{C183D7F6-B498-43B3-948B-1728B52AA6E4}">
                <adec:decorative xmlns:adec="http://schemas.microsoft.com/office/drawing/2017/decorative" val="1"/>
              </a:ext>
            </a:extLst>
          </p:cNvPr>
          <p:cNvSpPr/>
          <p:nvPr/>
        </p:nvSpPr>
        <p:spPr>
          <a:xfrm>
            <a:off x="431800" y="1586709"/>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descr="Bullseye" title="Placeholder Icon">
            <a:extLst>
              <a:ext uri="{FF2B5EF4-FFF2-40B4-BE49-F238E27FC236}">
                <a16:creationId xmlns:a16="http://schemas.microsoft.com/office/drawing/2014/main" id="{7ADD6A28-A1C5-4090-8B87-55ECF7A2071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1611" y="1886520"/>
            <a:ext cx="514800" cy="514800"/>
          </a:xfrm>
          <a:prstGeom prst="rect">
            <a:avLst/>
          </a:prstGeom>
        </p:spPr>
      </p:pic>
      <p:sp>
        <p:nvSpPr>
          <p:cNvPr id="8" name="Text Placeholder 7">
            <a:extLst>
              <a:ext uri="{FF2B5EF4-FFF2-40B4-BE49-F238E27FC236}">
                <a16:creationId xmlns:a16="http://schemas.microsoft.com/office/drawing/2014/main" id="{4B353756-1A24-435F-9F00-9485171661F1}"/>
              </a:ext>
            </a:extLst>
          </p:cNvPr>
          <p:cNvSpPr>
            <a:spLocks noGrp="1"/>
          </p:cNvSpPr>
          <p:nvPr>
            <p:ph type="body" sz="quarter" idx="27"/>
          </p:nvPr>
        </p:nvSpPr>
        <p:spPr/>
        <p:txBody>
          <a:bodyPr/>
          <a:lstStyle/>
          <a:p>
            <a:r>
              <a:rPr lang="en-US" sz="2400" dirty="0"/>
              <a:t>Machine Learning-based Fraud Detection:</a:t>
            </a:r>
          </a:p>
        </p:txBody>
      </p:sp>
      <p:sp>
        <p:nvSpPr>
          <p:cNvPr id="7" name="Content Placeholder 6">
            <a:extLst>
              <a:ext uri="{FF2B5EF4-FFF2-40B4-BE49-F238E27FC236}">
                <a16:creationId xmlns:a16="http://schemas.microsoft.com/office/drawing/2014/main" id="{EE3A3FBF-F2B1-44B8-A094-309A3BFDBA25}"/>
              </a:ext>
            </a:extLst>
          </p:cNvPr>
          <p:cNvSpPr>
            <a:spLocks noGrp="1"/>
          </p:cNvSpPr>
          <p:nvPr>
            <p:ph idx="29"/>
          </p:nvPr>
        </p:nvSpPr>
        <p:spPr/>
        <p:txBody>
          <a:bodyPr/>
          <a:lstStyle/>
          <a:p>
            <a:r>
              <a:rPr lang="en-US" dirty="0"/>
              <a:t>Detecting fraud automatically</a:t>
            </a:r>
          </a:p>
          <a:p>
            <a:r>
              <a:rPr lang="en-US" dirty="0"/>
              <a:t>Real-time streaming</a:t>
            </a:r>
          </a:p>
          <a:p>
            <a:r>
              <a:rPr lang="en-US" dirty="0"/>
              <a:t>Less time needed for verification methods</a:t>
            </a:r>
          </a:p>
          <a:p>
            <a:r>
              <a:rPr lang="en-US" dirty="0"/>
              <a:t>Identifying hidden correlations in data</a:t>
            </a:r>
          </a:p>
        </p:txBody>
      </p:sp>
      <p:sp>
        <p:nvSpPr>
          <p:cNvPr id="44" name="Rectangle 43">
            <a:extLst>
              <a:ext uri="{FF2B5EF4-FFF2-40B4-BE49-F238E27FC236}">
                <a16:creationId xmlns:a16="http://schemas.microsoft.com/office/drawing/2014/main" id="{1203D2ED-1358-4F55-BCB3-94A5C18E1B4C}"/>
              </a:ext>
              <a:ext uri="{C183D7F6-B498-43B3-948B-1728B52AA6E4}">
                <adec:decorative xmlns:adec="http://schemas.microsoft.com/office/drawing/2017/decorative" val="1"/>
              </a:ext>
            </a:extLst>
          </p:cNvPr>
          <p:cNvSpPr/>
          <p:nvPr/>
        </p:nvSpPr>
        <p:spPr>
          <a:xfrm>
            <a:off x="6300000" y="1586709"/>
            <a:ext cx="1114422" cy="1114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Graphic 45" descr="Lecturer" title="Placeholder Icon">
            <a:extLst>
              <a:ext uri="{FF2B5EF4-FFF2-40B4-BE49-F238E27FC236}">
                <a16:creationId xmlns:a16="http://schemas.microsoft.com/office/drawing/2014/main" id="{A20C2A14-1BD7-4DC9-B671-8D036FC94B2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99811" y="1886520"/>
            <a:ext cx="514800" cy="514800"/>
          </a:xfrm>
          <a:prstGeom prst="rect">
            <a:avLst/>
          </a:prstGeom>
        </p:spPr>
      </p:pic>
      <p:sp>
        <p:nvSpPr>
          <p:cNvPr id="9" name="Text Placeholder 8">
            <a:extLst>
              <a:ext uri="{FF2B5EF4-FFF2-40B4-BE49-F238E27FC236}">
                <a16:creationId xmlns:a16="http://schemas.microsoft.com/office/drawing/2014/main" id="{3C10DA3A-40F2-4987-B2EE-1598E181FA91}"/>
              </a:ext>
            </a:extLst>
          </p:cNvPr>
          <p:cNvSpPr>
            <a:spLocks noGrp="1"/>
          </p:cNvSpPr>
          <p:nvPr>
            <p:ph type="body" sz="quarter" idx="30"/>
          </p:nvPr>
        </p:nvSpPr>
        <p:spPr/>
        <p:txBody>
          <a:bodyPr/>
          <a:lstStyle/>
          <a:p>
            <a:r>
              <a:rPr lang="en-US" sz="2800" dirty="0"/>
              <a:t>Conventional Fraud Detection:</a:t>
            </a:r>
          </a:p>
        </p:txBody>
      </p:sp>
      <p:sp>
        <p:nvSpPr>
          <p:cNvPr id="6" name="Content Placeholder 5">
            <a:extLst>
              <a:ext uri="{FF2B5EF4-FFF2-40B4-BE49-F238E27FC236}">
                <a16:creationId xmlns:a16="http://schemas.microsoft.com/office/drawing/2014/main" id="{C9E08F51-511B-4C45-AFB2-8A9402CA1078}"/>
              </a:ext>
            </a:extLst>
          </p:cNvPr>
          <p:cNvSpPr>
            <a:spLocks noGrp="1"/>
          </p:cNvSpPr>
          <p:nvPr>
            <p:ph idx="2"/>
          </p:nvPr>
        </p:nvSpPr>
        <p:spPr/>
        <p:txBody>
          <a:bodyPr/>
          <a:lstStyle/>
          <a:p>
            <a:pPr marL="228600" indent="-228600">
              <a:buClr>
                <a:schemeClr val="accent2"/>
              </a:buClr>
              <a:buFont typeface="Arial" panose="020B0604020202020204" pitchFamily="34" charset="0"/>
              <a:buChar char="•"/>
            </a:pPr>
            <a:r>
              <a:rPr lang="en-US" dirty="0">
                <a:solidFill>
                  <a:schemeClr val="tx1">
                    <a:lumMod val="85000"/>
                    <a:lumOff val="15000"/>
                  </a:schemeClr>
                </a:solidFill>
              </a:rPr>
              <a:t>The rules of deciding on determining schemes should be set manually.</a:t>
            </a:r>
          </a:p>
          <a:p>
            <a:pPr marL="228600" indent="-228600">
              <a:buClr>
                <a:schemeClr val="accent2"/>
              </a:buClr>
              <a:buFont typeface="Arial" panose="020B0604020202020204" pitchFamily="34" charset="0"/>
              <a:buChar char="•"/>
            </a:pPr>
            <a:r>
              <a:rPr lang="en-US" dirty="0">
                <a:solidFill>
                  <a:schemeClr val="tx1">
                    <a:lumMod val="85000"/>
                    <a:lumOff val="15000"/>
                  </a:schemeClr>
                </a:solidFill>
              </a:rPr>
              <a:t>Takes an enormous amount of time</a:t>
            </a:r>
          </a:p>
          <a:p>
            <a:pPr marL="228600" indent="-228600">
              <a:buClr>
                <a:schemeClr val="accent2"/>
              </a:buClr>
              <a:buFont typeface="Arial" panose="020B0604020202020204" pitchFamily="34" charset="0"/>
              <a:buChar char="•"/>
            </a:pPr>
            <a:r>
              <a:rPr lang="en-US" dirty="0">
                <a:solidFill>
                  <a:schemeClr val="tx1">
                    <a:lumMod val="85000"/>
                    <a:lumOff val="15000"/>
                  </a:schemeClr>
                </a:solidFill>
              </a:rPr>
              <a:t>Multiple verification methods are needed; thus, inconvenient for the user</a:t>
            </a:r>
          </a:p>
          <a:p>
            <a:pPr marL="228600" indent="-228600">
              <a:buClr>
                <a:schemeClr val="accent2"/>
              </a:buClr>
              <a:buFont typeface="Arial" panose="020B0604020202020204" pitchFamily="34" charset="0"/>
              <a:buChar char="•"/>
            </a:pPr>
            <a:r>
              <a:rPr lang="en-US" dirty="0">
                <a:solidFill>
                  <a:schemeClr val="tx1">
                    <a:lumMod val="85000"/>
                    <a:lumOff val="15000"/>
                  </a:schemeClr>
                </a:solidFill>
              </a:rPr>
              <a:t>Finds only obvious fraud activity</a:t>
            </a:r>
          </a:p>
        </p:txBody>
      </p:sp>
      <p:sp>
        <p:nvSpPr>
          <p:cNvPr id="4" name="Slide Number Placeholder 3">
            <a:extLst>
              <a:ext uri="{FF2B5EF4-FFF2-40B4-BE49-F238E27FC236}">
                <a16:creationId xmlns:a16="http://schemas.microsoft.com/office/drawing/2014/main" id="{620099E5-DE93-4E9D-9158-ED2F595D3407}"/>
              </a:ext>
            </a:extLst>
          </p:cNvPr>
          <p:cNvSpPr>
            <a:spLocks noGrp="1"/>
          </p:cNvSpPr>
          <p:nvPr>
            <p:ph type="sldNum" sz="quarter" idx="11"/>
          </p:nvPr>
        </p:nvSpPr>
        <p:spPr/>
        <p:txBody>
          <a:bodyPr/>
          <a:lstStyle/>
          <a:p>
            <a:fld id="{4B73C415-D670-4716-A5EC-CC4D52CA2BAC}" type="slidenum">
              <a:rPr lang="en-US" smtClean="0"/>
              <a:pPr/>
              <a:t>6</a:t>
            </a:fld>
            <a:endParaRPr lang="en-US" dirty="0"/>
          </a:p>
        </p:txBody>
      </p:sp>
    </p:spTree>
    <p:extLst>
      <p:ext uri="{BB962C8B-B14F-4D97-AF65-F5344CB8AC3E}">
        <p14:creationId xmlns:p14="http://schemas.microsoft.com/office/powerpoint/2010/main" val="306894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2B2F8D-E68F-4696-B870-F82F42D1F1F9}"/>
              </a:ext>
            </a:extLst>
          </p:cNvPr>
          <p:cNvSpPr>
            <a:spLocks noGrp="1"/>
          </p:cNvSpPr>
          <p:nvPr>
            <p:ph type="title"/>
          </p:nvPr>
        </p:nvSpPr>
        <p:spPr>
          <a:xfrm>
            <a:off x="432000" y="432000"/>
            <a:ext cx="11340000" cy="432000"/>
          </a:xfrm>
        </p:spPr>
        <p:txBody>
          <a:bodyPr anchor="t">
            <a:normAutofit/>
          </a:bodyPr>
          <a:lstStyle/>
          <a:p>
            <a:r>
              <a:rPr lang="en-US" sz="3000"/>
              <a:t>The model</a:t>
            </a:r>
            <a:endParaRPr lang="en-AU" sz="3000"/>
          </a:p>
        </p:txBody>
      </p:sp>
      <p:pic>
        <p:nvPicPr>
          <p:cNvPr id="9" name="Content Placeholder 8">
            <a:extLst>
              <a:ext uri="{FF2B5EF4-FFF2-40B4-BE49-F238E27FC236}">
                <a16:creationId xmlns:a16="http://schemas.microsoft.com/office/drawing/2014/main" id="{73512547-B7AF-49D4-A284-FC722906EB28}"/>
              </a:ext>
            </a:extLst>
          </p:cNvPr>
          <p:cNvPicPr>
            <a:picLocks noGrp="1" noChangeAspect="1"/>
          </p:cNvPicPr>
          <p:nvPr>
            <p:ph idx="1"/>
          </p:nvPr>
        </p:nvPicPr>
        <p:blipFill>
          <a:blip r:embed="rId2"/>
          <a:stretch>
            <a:fillRect/>
          </a:stretch>
        </p:blipFill>
        <p:spPr>
          <a:xfrm>
            <a:off x="729976" y="1728000"/>
            <a:ext cx="10744047" cy="4351338"/>
          </a:xfrm>
          <a:prstGeom prst="rect">
            <a:avLst/>
          </a:prstGeom>
          <a:noFill/>
        </p:spPr>
      </p:pic>
      <p:sp>
        <p:nvSpPr>
          <p:cNvPr id="5" name="Slide Number Placeholder 4">
            <a:extLst>
              <a:ext uri="{FF2B5EF4-FFF2-40B4-BE49-F238E27FC236}">
                <a16:creationId xmlns:a16="http://schemas.microsoft.com/office/drawing/2014/main" id="{26FDD487-22C1-430C-9E43-E80089EBE2D4}"/>
              </a:ext>
            </a:extLst>
          </p:cNvPr>
          <p:cNvSpPr>
            <a:spLocks noGrp="1"/>
          </p:cNvSpPr>
          <p:nvPr>
            <p:ph type="sldNum" sz="quarter" idx="11"/>
          </p:nvPr>
        </p:nvSpPr>
        <p:spPr>
          <a:xfrm>
            <a:off x="11772000" y="6365363"/>
            <a:ext cx="420000" cy="421200"/>
          </a:xfrm>
        </p:spPr>
        <p:txBody>
          <a:bodyPr anchor="ctr">
            <a:normAutofit/>
          </a:bodyPr>
          <a:lstStyle/>
          <a:p>
            <a:pPr>
              <a:spcAft>
                <a:spcPts val="600"/>
              </a:spcAft>
            </a:pPr>
            <a:fld id="{4B73C415-D670-4716-A5EC-CC4D52CA2BAC}" type="slidenum">
              <a:rPr lang="en-US" noProof="0" smtClean="0"/>
              <a:pPr>
                <a:spcAft>
                  <a:spcPts val="600"/>
                </a:spcAft>
              </a:pPr>
              <a:t>7</a:t>
            </a:fld>
            <a:endParaRPr lang="en-US" noProof="0"/>
          </a:p>
        </p:txBody>
      </p:sp>
    </p:spTree>
    <p:extLst>
      <p:ext uri="{BB962C8B-B14F-4D97-AF65-F5344CB8AC3E}">
        <p14:creationId xmlns:p14="http://schemas.microsoft.com/office/powerpoint/2010/main" val="181216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8997DCC6-F6A2-45CE-B2C0-27C619C3219A}"/>
              </a:ext>
            </a:extLst>
          </p:cNvPr>
          <p:cNvSpPr>
            <a:spLocks noGrp="1"/>
          </p:cNvSpPr>
          <p:nvPr>
            <p:ph type="title"/>
          </p:nvPr>
        </p:nvSpPr>
        <p:spPr>
          <a:xfrm>
            <a:off x="432000" y="432000"/>
            <a:ext cx="11340000" cy="432000"/>
          </a:xfrm>
        </p:spPr>
        <p:txBody>
          <a:bodyPr/>
          <a:lstStyle/>
          <a:p>
            <a:r>
              <a:rPr lang="en-US" dirty="0"/>
              <a:t>How Credit Card Fraud Detection Works</a:t>
            </a:r>
          </a:p>
        </p:txBody>
      </p:sp>
      <p:pic>
        <p:nvPicPr>
          <p:cNvPr id="2050" name="Picture 2" descr="Image result for benefit of credit card fraud detection">
            <a:extLst>
              <a:ext uri="{FF2B5EF4-FFF2-40B4-BE49-F238E27FC236}">
                <a16:creationId xmlns:a16="http://schemas.microsoft.com/office/drawing/2014/main" id="{4109AF1D-C1EE-4E85-896F-3607AF9009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34608" y="1728000"/>
            <a:ext cx="7534784" cy="4351338"/>
          </a:xfrm>
          <a:prstGeom prst="rect">
            <a:avLst/>
          </a:prstGeom>
          <a:solidFill>
            <a:srgbClr val="FFFFFF"/>
          </a:solidFill>
        </p:spPr>
      </p:pic>
      <p:sp>
        <p:nvSpPr>
          <p:cNvPr id="5" name="Slide Number Placeholder 4">
            <a:extLst>
              <a:ext uri="{FF2B5EF4-FFF2-40B4-BE49-F238E27FC236}">
                <a16:creationId xmlns:a16="http://schemas.microsoft.com/office/drawing/2014/main" id="{9B63DAE0-A105-46C1-B676-056DA865708B}"/>
              </a:ext>
            </a:extLst>
          </p:cNvPr>
          <p:cNvSpPr>
            <a:spLocks noGrp="1"/>
          </p:cNvSpPr>
          <p:nvPr>
            <p:ph type="sldNum" sz="quarter" idx="11"/>
          </p:nvPr>
        </p:nvSpPr>
        <p:spPr>
          <a:xfrm>
            <a:off x="11772000" y="6365363"/>
            <a:ext cx="420000" cy="421200"/>
          </a:xfrm>
        </p:spPr>
        <p:txBody>
          <a:bodyPr anchor="ctr">
            <a:normAutofit/>
          </a:bodyPr>
          <a:lstStyle/>
          <a:p>
            <a:pPr>
              <a:spcAft>
                <a:spcPts val="600"/>
              </a:spcAft>
            </a:pPr>
            <a:fld id="{4B73C415-D670-4716-A5EC-CC4D52CA2BAC}" type="slidenum">
              <a:rPr lang="en-US" noProof="0" smtClean="0"/>
              <a:pPr>
                <a:spcAft>
                  <a:spcPts val="600"/>
                </a:spcAft>
              </a:pPr>
              <a:t>8</a:t>
            </a:fld>
            <a:endParaRPr lang="en-US" noProof="0"/>
          </a:p>
        </p:txBody>
      </p:sp>
    </p:spTree>
    <p:extLst>
      <p:ext uri="{BB962C8B-B14F-4D97-AF65-F5344CB8AC3E}">
        <p14:creationId xmlns:p14="http://schemas.microsoft.com/office/powerpoint/2010/main" val="2332995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D481-DD73-4579-BB50-F0579837CA2E}"/>
              </a:ext>
            </a:extLst>
          </p:cNvPr>
          <p:cNvSpPr>
            <a:spLocks noGrp="1"/>
          </p:cNvSpPr>
          <p:nvPr>
            <p:ph type="title"/>
          </p:nvPr>
        </p:nvSpPr>
        <p:spPr>
          <a:xfrm>
            <a:off x="432000" y="432000"/>
            <a:ext cx="11340000" cy="432000"/>
          </a:xfrm>
        </p:spPr>
        <p:txBody>
          <a:bodyPr anchor="t">
            <a:normAutofit/>
          </a:bodyPr>
          <a:lstStyle/>
          <a:p>
            <a:r>
              <a:rPr lang="en-US" sz="3000"/>
              <a:t>Implementation cost</a:t>
            </a:r>
            <a:endParaRPr lang="en-AU" sz="3000"/>
          </a:p>
        </p:txBody>
      </p:sp>
      <p:sp>
        <p:nvSpPr>
          <p:cNvPr id="4" name="Slide Number Placeholder 3">
            <a:extLst>
              <a:ext uri="{FF2B5EF4-FFF2-40B4-BE49-F238E27FC236}">
                <a16:creationId xmlns:a16="http://schemas.microsoft.com/office/drawing/2014/main" id="{C77CD54B-CE92-4439-9FF9-763E77686661}"/>
              </a:ext>
            </a:extLst>
          </p:cNvPr>
          <p:cNvSpPr>
            <a:spLocks noGrp="1"/>
          </p:cNvSpPr>
          <p:nvPr>
            <p:ph type="sldNum" sz="quarter" idx="11"/>
          </p:nvPr>
        </p:nvSpPr>
        <p:spPr>
          <a:xfrm>
            <a:off x="11772000" y="6365363"/>
            <a:ext cx="420000" cy="421200"/>
          </a:xfrm>
        </p:spPr>
        <p:txBody>
          <a:bodyPr anchor="ctr">
            <a:normAutofit/>
          </a:bodyPr>
          <a:lstStyle/>
          <a:p>
            <a:pPr>
              <a:spcAft>
                <a:spcPts val="600"/>
              </a:spcAft>
            </a:pPr>
            <a:fld id="{4B73C415-D670-4716-A5EC-CC4D52CA2BAC}" type="slidenum">
              <a:rPr lang="en-US" noProof="0" smtClean="0"/>
              <a:pPr>
                <a:spcAft>
                  <a:spcPts val="600"/>
                </a:spcAft>
              </a:pPr>
              <a:t>9</a:t>
            </a:fld>
            <a:endParaRPr lang="en-US" noProof="0"/>
          </a:p>
        </p:txBody>
      </p:sp>
      <p:pic>
        <p:nvPicPr>
          <p:cNvPr id="5" name="Content Placeholder 4">
            <a:extLst>
              <a:ext uri="{FF2B5EF4-FFF2-40B4-BE49-F238E27FC236}">
                <a16:creationId xmlns:a16="http://schemas.microsoft.com/office/drawing/2014/main" id="{132AED38-653F-4421-8059-B3A621A4D2D0}"/>
              </a:ext>
            </a:extLst>
          </p:cNvPr>
          <p:cNvPicPr>
            <a:picLocks noGrp="1" noChangeAspect="1"/>
          </p:cNvPicPr>
          <p:nvPr>
            <p:ph sz="half" idx="1"/>
          </p:nvPr>
        </p:nvPicPr>
        <p:blipFill>
          <a:blip r:embed="rId2"/>
          <a:stretch>
            <a:fillRect/>
          </a:stretch>
        </p:blipFill>
        <p:spPr>
          <a:xfrm>
            <a:off x="966788" y="1770063"/>
            <a:ext cx="5961063" cy="4268788"/>
          </a:xfrm>
          <a:prstGeom prst="rect">
            <a:avLst/>
          </a:prstGeom>
        </p:spPr>
      </p:pic>
      <p:pic>
        <p:nvPicPr>
          <p:cNvPr id="6" name="Content Placeholder 5">
            <a:extLst>
              <a:ext uri="{FF2B5EF4-FFF2-40B4-BE49-F238E27FC236}">
                <a16:creationId xmlns:a16="http://schemas.microsoft.com/office/drawing/2014/main" id="{D2B75AE6-7DB7-402D-9C3E-A2CDCFC15DE6}"/>
              </a:ext>
            </a:extLst>
          </p:cNvPr>
          <p:cNvPicPr>
            <a:picLocks noGrp="1" noChangeAspect="1"/>
          </p:cNvPicPr>
          <p:nvPr>
            <p:ph sz="half" idx="2"/>
          </p:nvPr>
        </p:nvPicPr>
        <p:blipFill>
          <a:blip r:embed="rId3"/>
          <a:stretch>
            <a:fillRect/>
          </a:stretch>
        </p:blipFill>
        <p:spPr>
          <a:xfrm>
            <a:off x="7010400" y="1770063"/>
            <a:ext cx="4225925" cy="4268788"/>
          </a:xfrm>
          <a:prstGeom prst="rect">
            <a:avLst/>
          </a:prstGeom>
        </p:spPr>
      </p:pic>
    </p:spTree>
    <p:extLst>
      <p:ext uri="{BB962C8B-B14F-4D97-AF65-F5344CB8AC3E}">
        <p14:creationId xmlns:p14="http://schemas.microsoft.com/office/powerpoint/2010/main" val="2163778727"/>
      </p:ext>
    </p:extLst>
  </p:cSld>
  <p:clrMapOvr>
    <a:masterClrMapping/>
  </p:clrMapOvr>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0BFDF-D948-4F4A-854E-477525F5779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374</Words>
  <Application>Microsoft Office PowerPoint</Application>
  <PresentationFormat>Widescreen</PresentationFormat>
  <Paragraphs>53</Paragraphs>
  <Slides>10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Black</vt:lpstr>
      <vt:lpstr>Calibri</vt:lpstr>
      <vt:lpstr>Gilroy-Light</vt:lpstr>
      <vt:lpstr>Tahoma</vt:lpstr>
      <vt:lpstr>Times New Roman</vt:lpstr>
      <vt:lpstr>Office Theme</vt:lpstr>
      <vt:lpstr>Credit Card Fraud Detection</vt:lpstr>
      <vt:lpstr>The Problem</vt:lpstr>
      <vt:lpstr>Annual Fraud Statistics</vt:lpstr>
      <vt:lpstr>Common Types Of Credit Card Fraud</vt:lpstr>
      <vt:lpstr>Solution</vt:lpstr>
      <vt:lpstr>ML Credit Card Fraud Detection vs Conventional Fraud Detection</vt:lpstr>
      <vt:lpstr>The model</vt:lpstr>
      <vt:lpstr>How Credit Card Fraud Detection Works</vt:lpstr>
      <vt:lpstr>Implementation cost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2020-03-12T23:24:10Z</dcterms:created>
  <dcterms:modified xsi:type="dcterms:W3CDTF">2020-03-12T23:25:03Z</dcterms:modified>
</cp:coreProperties>
</file>